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7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оиск аномалий в датасете по такси в Нью-Йорке"/>
          <p:cNvSpPr txBox="1"/>
          <p:nvPr>
            <p:ph type="ctrTitle"/>
          </p:nvPr>
        </p:nvSpPr>
        <p:spPr>
          <a:xfrm>
            <a:off x="1206498" y="3751305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Поиск аномалий в датасете по такси в Нью-Йорке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Расстояние по прямой между координатам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Расстояние по прямой между координатами</a:t>
            </a:r>
          </a:p>
        </p:txBody>
      </p:sp>
      <p:sp>
        <p:nvSpPr>
          <p:cNvPr id="202" name="df['dist'] = df.apply(lambda x: geopy.distance.geodesic((x.pickup_latitude, x.pickup_longitude), (x.dropoff_latitude, x.dropoff_longitude)).km, axis=1)"/>
          <p:cNvSpPr txBox="1"/>
          <p:nvPr>
            <p:ph type="body" sz="quarter" idx="1"/>
          </p:nvPr>
        </p:nvSpPr>
        <p:spPr>
          <a:xfrm>
            <a:off x="1206500" y="3424720"/>
            <a:ext cx="21971000" cy="240891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agave regular Nerd Font Complete"/>
                <a:ea typeface="agave regular Nerd Font Complete"/>
                <a:cs typeface="agave regular Nerd Font Complete"/>
                <a:sym typeface="agave regular Nerd Font Complete"/>
              </a:defRPr>
            </a:lvl1pPr>
          </a:lstStyle>
          <a:p>
            <a:pPr/>
            <a:r>
              <a:t>df['dist'] = df.apply(lambda x: geopy.distance.geodesic((x.pickup_latitude, x.pickup_longitude), (x.dropoff_latitude, x.dropoff_longitude)).km, axis=1)</a:t>
            </a:r>
          </a:p>
        </p:txBody>
      </p:sp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1804" y="5658709"/>
            <a:ext cx="9451519" cy="7854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Скорост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Скорость</a:t>
            </a:r>
          </a:p>
        </p:txBody>
      </p:sp>
      <p:sp>
        <p:nvSpPr>
          <p:cNvPr id="206" name="df['speed'] = df.dist / (df.trip_duration / (60 * 60))"/>
          <p:cNvSpPr txBox="1"/>
          <p:nvPr>
            <p:ph type="body" sz="quarter" idx="1"/>
          </p:nvPr>
        </p:nvSpPr>
        <p:spPr>
          <a:xfrm>
            <a:off x="1206500" y="3424720"/>
            <a:ext cx="21971000" cy="240891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agave regular Nerd Font Complete"/>
                <a:ea typeface="agave regular Nerd Font Complete"/>
                <a:cs typeface="agave regular Nerd Font Complete"/>
                <a:sym typeface="agave regular Nerd Font Complete"/>
              </a:defRPr>
            </a:lvl1pPr>
          </a:lstStyle>
          <a:p>
            <a:pPr/>
            <a:r>
              <a:t>df['speed'] = df.dist / (df.trip_duration / (60 * 60))</a:t>
            </a:r>
          </a:p>
        </p:txBody>
      </p:sp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9053" y="4786527"/>
            <a:ext cx="10138335" cy="8498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Методики поиска аномал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Методики поиска аномалий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Какие аномалии у нас ест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Какие аномалии у нас есть?</a:t>
            </a:r>
          </a:p>
        </p:txBody>
      </p:sp>
      <p:sp>
        <p:nvSpPr>
          <p:cNvPr id="212" name="Точечные аномалии - чрезвычайно большие значения длительности и расстояния поездк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Точечные аномалии - чрезвычайно большие значения длительности и расстояния поездки</a:t>
            </a:r>
          </a:p>
          <a:p>
            <a:pPr/>
            <a:r>
              <a:t>Коллективные аномалии - поездки с высокой, невозможной скоростью</a:t>
            </a:r>
          </a:p>
          <a:p>
            <a:pPr/>
            <a:r>
              <a:t>Потенциальные аномалии во временных рядах, включая аномалию пропуска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Методы обнаружения аномал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Методы обнаружения аномалий</a:t>
            </a:r>
          </a:p>
        </p:txBody>
      </p:sp>
      <p:sp>
        <p:nvSpPr>
          <p:cNvPr id="215" name="Малое количество выбивающихся значений - кластеризаци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Малое количество выбивающихся значений - кластеризация</a:t>
            </a:r>
          </a:p>
          <a:p>
            <a:pPr/>
            <a:r>
              <a:t>Коллективные аномалии - выделение значений, превышающих разумное соотношение параметров (speed как минимум &lt; 490, т.к. максимальная скорость на машине - 490 км/ч)</a:t>
            </a:r>
          </a:p>
          <a:p>
            <a:pPr/>
            <a:r>
              <a:t>Потенциальные аномалии во временных рядах, включая аномалию пропуска - алгоритмы машинного обучения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Анализируемые метри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Анализируемые метрики</a:t>
            </a:r>
          </a:p>
        </p:txBody>
      </p:sp>
      <p:sp>
        <p:nvSpPr>
          <p:cNvPr id="218" name="Количество поездо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Количество поездок</a:t>
            </a:r>
          </a:p>
          <a:p>
            <a:pPr/>
            <a:r>
              <a:t>Количество поездок по двум компаниям </a:t>
            </a:r>
          </a:p>
          <a:p>
            <a:pPr/>
            <a:r>
              <a:t>Суммарное количество пассажиров</a:t>
            </a:r>
          </a:p>
          <a:p>
            <a:pPr/>
            <a:r>
              <a:t>Среднее количество пассажиров</a:t>
            </a:r>
          </a:p>
          <a:p>
            <a:pPr/>
            <a:r>
              <a:t>Средняя продолжительность поездки</a:t>
            </a:r>
          </a:p>
          <a:p>
            <a:pPr/>
          </a:p>
          <a:p>
            <a:pPr marL="0" indent="0">
              <a:buSzTx/>
              <a:buNone/>
            </a:pPr>
            <a:r>
              <a:t>Агрегация проводится по дням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Количество поезд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Количество поездок</a:t>
            </a:r>
          </a:p>
        </p:txBody>
      </p:sp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2366" y="3166120"/>
            <a:ext cx="19079268" cy="969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Количество поездок по 2 компания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Количество поездок по 2 компаниям</a:t>
            </a:r>
          </a:p>
        </p:txBody>
      </p:sp>
      <p:pic>
        <p:nvPicPr>
          <p:cNvPr id="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187" y="3327238"/>
            <a:ext cx="18647626" cy="953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Суммарное число пассажир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Суммарное число пассажиров</a:t>
            </a:r>
          </a:p>
        </p:txBody>
      </p:sp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5351" y="3234145"/>
            <a:ext cx="19033298" cy="9676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Среднее число пассажир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Среднее число пассажиров</a:t>
            </a:r>
          </a:p>
        </p:txBody>
      </p:sp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189" y="3229105"/>
            <a:ext cx="18579622" cy="9446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Проблемати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Проблематика</a:t>
            </a:r>
          </a:p>
        </p:txBody>
      </p:sp>
      <p:sp>
        <p:nvSpPr>
          <p:cNvPr id="174" name="В больших массивах данных зачастую встречаются аномалии…"/>
          <p:cNvSpPr txBox="1"/>
          <p:nvPr/>
        </p:nvSpPr>
        <p:spPr>
          <a:xfrm>
            <a:off x="1305592" y="4168084"/>
            <a:ext cx="22881683" cy="5379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900"/>
            </a:pPr>
            <a:r>
              <a:t>В больших массивах данных зачастую встречаются аномалии</a:t>
            </a:r>
          </a:p>
          <a:p>
            <a:pPr>
              <a:defRPr sz="5900"/>
            </a:pPr>
          </a:p>
          <a:p>
            <a:pPr>
              <a:defRPr sz="5900"/>
            </a:pPr>
            <a:r>
              <a:t>Нахождение аномальных значений имеет множество прикладных применений, в особенности в таких сферах бизнеса как такси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Средняя продолжительность поезд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Средняя продолжительность поездки</a:t>
            </a:r>
          </a:p>
        </p:txBody>
      </p:sp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3065" y="3370726"/>
            <a:ext cx="18677870" cy="957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Имплементация prophet и isolation forest"/>
          <p:cNvSpPr txBox="1"/>
          <p:nvPr>
            <p:ph type="title"/>
          </p:nvPr>
        </p:nvSpPr>
        <p:spPr>
          <a:xfrm>
            <a:off x="1206500" y="6141418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Имплементация prophet и isolation forest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roph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Prophet</a:t>
            </a:r>
          </a:p>
        </p:txBody>
      </p:sp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5995" y="3993718"/>
            <a:ext cx="16712010" cy="7346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Isolation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Isolation forest</a:t>
            </a:r>
          </a:p>
        </p:txBody>
      </p:sp>
      <p:pic>
        <p:nvPicPr>
          <p:cNvPr id="2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349" y="4032338"/>
            <a:ext cx="17205302" cy="822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Изменение параметров моде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Изменение параметров моделей</a:t>
            </a:r>
          </a:p>
        </p:txBody>
      </p:sp>
      <p:sp>
        <p:nvSpPr>
          <p:cNvPr id="244" name="В isolation forest - чем меньше значение contamination, тем меньше аномалий определяется"/>
          <p:cNvSpPr txBox="1"/>
          <p:nvPr>
            <p:ph type="body" sz="quarter" idx="1"/>
          </p:nvPr>
        </p:nvSpPr>
        <p:spPr>
          <a:xfrm>
            <a:off x="1206500" y="5579124"/>
            <a:ext cx="21971001" cy="255775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В isolation forest - чем меньше значение contamination, тем меньше аномалий определяется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Количество поезд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Количество поездок</a:t>
            </a:r>
          </a:p>
        </p:txBody>
      </p:sp>
      <p:pic>
        <p:nvPicPr>
          <p:cNvPr id="2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892" y="3626044"/>
            <a:ext cx="18609881" cy="950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55594" y="6114318"/>
            <a:ext cx="2120806" cy="4524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Количество поездок по 2 компания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Количество поездок по 2 компаниям</a:t>
            </a:r>
          </a:p>
        </p:txBody>
      </p:sp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269" y="3402438"/>
            <a:ext cx="19446764" cy="994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22154" y="5914420"/>
            <a:ext cx="2264597" cy="4924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Суммарное число пассажир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Суммарное число пассажиров</a:t>
            </a:r>
          </a:p>
        </p:txBody>
      </p:sp>
      <p:pic>
        <p:nvPicPr>
          <p:cNvPr id="2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593" y="3457052"/>
            <a:ext cx="19234980" cy="9838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03104" y="6114468"/>
            <a:ext cx="2119177" cy="4524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Среднее число пассажир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Среднее число пассажиров</a:t>
            </a:r>
          </a:p>
        </p:txBody>
      </p:sp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3494" y="3714803"/>
            <a:ext cx="16464833" cy="8507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61394" y="5749935"/>
            <a:ext cx="2069255" cy="443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Средняя продолжительность поезд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Средняя продолжительность поездки</a:t>
            </a:r>
          </a:p>
        </p:txBody>
      </p:sp>
      <p:pic>
        <p:nvPicPr>
          <p:cNvPr id="2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90" y="3606718"/>
            <a:ext cx="18687130" cy="9539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22172" y="6096619"/>
            <a:ext cx="2172462" cy="4559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Анализируемый датас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Анализируемый датасет</a:t>
            </a:r>
          </a:p>
        </p:txBody>
      </p:sp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0" r="37337" b="0"/>
          <a:stretch>
            <a:fillRect/>
          </a:stretch>
        </p:blipFill>
        <p:spPr>
          <a:xfrm>
            <a:off x="493910" y="3052375"/>
            <a:ext cx="23396172" cy="103171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62413" t="0" r="0" b="11879"/>
          <a:stretch>
            <a:fillRect/>
          </a:stretch>
        </p:blipFill>
        <p:spPr>
          <a:xfrm>
            <a:off x="4375835" y="3818844"/>
            <a:ext cx="16384436" cy="106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3477" y="6186627"/>
            <a:ext cx="10037046" cy="5907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Что нас интересует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нас интересует?</a:t>
            </a:r>
          </a:p>
        </p:txBody>
      </p:sp>
      <p:sp>
        <p:nvSpPr>
          <p:cNvPr id="182" name="Время начала и окончания поездки на такси…"/>
          <p:cNvSpPr txBox="1"/>
          <p:nvPr/>
        </p:nvSpPr>
        <p:spPr>
          <a:xfrm>
            <a:off x="1305592" y="4289148"/>
            <a:ext cx="21772817" cy="5137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/>
            </a:pPr>
            <a:r>
              <a:t>Время начала и окончания поездки на такси</a:t>
            </a:r>
          </a:p>
          <a:p>
            <a:pPr>
              <a:defRPr sz="5900"/>
            </a:pPr>
            <a:r>
              <a:t>Количество пассажиров</a:t>
            </a:r>
          </a:p>
          <a:p>
            <a:pPr>
              <a:defRPr sz="5900"/>
            </a:pPr>
            <a:r>
              <a:t>Продолжительность поездки</a:t>
            </a:r>
          </a:p>
          <a:p>
            <a:pPr>
              <a:defRPr sz="5900"/>
            </a:pPr>
            <a:r>
              <a:t>Координаты (в случае, если мы хотим посчитать расстояние)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Нас не интересу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Нас не интересует</a:t>
            </a:r>
          </a:p>
        </p:txBody>
      </p:sp>
      <p:sp>
        <p:nvSpPr>
          <p:cNvPr id="185" name="id - идентификатор записи…"/>
          <p:cNvSpPr txBox="1"/>
          <p:nvPr/>
        </p:nvSpPr>
        <p:spPr>
          <a:xfrm>
            <a:off x="1305592" y="5267462"/>
            <a:ext cx="22226880" cy="31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900"/>
            </a:pPr>
            <a:r>
              <a:t>id - идентификатор записи</a:t>
            </a:r>
          </a:p>
          <a:p>
            <a:pPr>
              <a:defRPr sz="5900"/>
            </a:pPr>
            <a:r>
              <a:t>store_and_fwd_flag - маркер, обозначающий мгновенно ли после завершения поездки данные были переданы на сервер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Разведочный анализ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Разведочный анализ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Продолжительность поезд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Продолжительность поездки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647" y="3043881"/>
            <a:ext cx="65913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00475" y="3069281"/>
            <a:ext cx="656317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3733" y="8777073"/>
            <a:ext cx="6011979" cy="4771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Час, когда поездка началась и закончилас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Час, когда поездка началась и закончилась</a:t>
            </a:r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6414" y="4306791"/>
            <a:ext cx="7943700" cy="813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54952" y="4471349"/>
            <a:ext cx="7699200" cy="7810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Число пассажир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Число пассажиров</a:t>
            </a:r>
          </a:p>
        </p:txBody>
      </p:sp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6790" y="3617440"/>
            <a:ext cx="12442996" cy="8761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